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64" r:id="rId2"/>
    <p:sldMasterId id="2147483694" r:id="rId3"/>
    <p:sldMasterId id="2147483703" r:id="rId4"/>
  </p:sldMasterIdLst>
  <p:notesMasterIdLst>
    <p:notesMasterId r:id="rId54"/>
  </p:notesMasterIdLst>
  <p:handoutMasterIdLst>
    <p:handoutMasterId r:id="rId55"/>
  </p:handoutMasterIdLst>
  <p:sldIdLst>
    <p:sldId id="259" r:id="rId5"/>
    <p:sldId id="279" r:id="rId6"/>
    <p:sldId id="445" r:id="rId7"/>
    <p:sldId id="294" r:id="rId8"/>
    <p:sldId id="446" r:id="rId9"/>
    <p:sldId id="363" r:id="rId10"/>
    <p:sldId id="318" r:id="rId11"/>
    <p:sldId id="361" r:id="rId12"/>
    <p:sldId id="460" r:id="rId13"/>
    <p:sldId id="391" r:id="rId14"/>
    <p:sldId id="301" r:id="rId15"/>
    <p:sldId id="326" r:id="rId16"/>
    <p:sldId id="331" r:id="rId17"/>
    <p:sldId id="367" r:id="rId18"/>
    <p:sldId id="369" r:id="rId19"/>
    <p:sldId id="344" r:id="rId20"/>
    <p:sldId id="375" r:id="rId21"/>
    <p:sldId id="452" r:id="rId22"/>
    <p:sldId id="453" r:id="rId23"/>
    <p:sldId id="454" r:id="rId24"/>
    <p:sldId id="455" r:id="rId25"/>
    <p:sldId id="456" r:id="rId26"/>
    <p:sldId id="457" r:id="rId27"/>
    <p:sldId id="447" r:id="rId28"/>
    <p:sldId id="396" r:id="rId29"/>
    <p:sldId id="397" r:id="rId30"/>
    <p:sldId id="334" r:id="rId31"/>
    <p:sldId id="398" r:id="rId32"/>
    <p:sldId id="448" r:id="rId33"/>
    <p:sldId id="358" r:id="rId34"/>
    <p:sldId id="381" r:id="rId35"/>
    <p:sldId id="382" r:id="rId36"/>
    <p:sldId id="380" r:id="rId37"/>
    <p:sldId id="379" r:id="rId38"/>
    <p:sldId id="378" r:id="rId39"/>
    <p:sldId id="399" r:id="rId40"/>
    <p:sldId id="432" r:id="rId41"/>
    <p:sldId id="458" r:id="rId42"/>
    <p:sldId id="459" r:id="rId43"/>
    <p:sldId id="419" r:id="rId44"/>
    <p:sldId id="420" r:id="rId45"/>
    <p:sldId id="450" r:id="rId46"/>
    <p:sldId id="336" r:id="rId47"/>
    <p:sldId id="339" r:id="rId48"/>
    <p:sldId id="402" r:id="rId49"/>
    <p:sldId id="338" r:id="rId50"/>
    <p:sldId id="384" r:id="rId51"/>
    <p:sldId id="377" r:id="rId52"/>
    <p:sldId id="360" r:id="rId5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hown slides" id="{BC33F7A8-D3EE-41B6-8BB7-25DDBDF274EC}">
          <p14:sldIdLst>
            <p14:sldId id="259"/>
            <p14:sldId id="279"/>
            <p14:sldId id="445"/>
            <p14:sldId id="294"/>
            <p14:sldId id="446"/>
            <p14:sldId id="363"/>
            <p14:sldId id="318"/>
            <p14:sldId id="361"/>
            <p14:sldId id="460"/>
            <p14:sldId id="391"/>
            <p14:sldId id="301"/>
            <p14:sldId id="326"/>
            <p14:sldId id="331"/>
            <p14:sldId id="367"/>
            <p14:sldId id="369"/>
            <p14:sldId id="344"/>
            <p14:sldId id="375"/>
            <p14:sldId id="452"/>
            <p14:sldId id="453"/>
            <p14:sldId id="454"/>
            <p14:sldId id="455"/>
            <p14:sldId id="456"/>
            <p14:sldId id="457"/>
            <p14:sldId id="447"/>
            <p14:sldId id="396"/>
            <p14:sldId id="397"/>
            <p14:sldId id="334"/>
            <p14:sldId id="398"/>
            <p14:sldId id="448"/>
            <p14:sldId id="358"/>
            <p14:sldId id="381"/>
            <p14:sldId id="382"/>
            <p14:sldId id="380"/>
            <p14:sldId id="379"/>
            <p14:sldId id="378"/>
            <p14:sldId id="399"/>
            <p14:sldId id="432"/>
            <p14:sldId id="458"/>
            <p14:sldId id="459"/>
            <p14:sldId id="419"/>
            <p14:sldId id="420"/>
            <p14:sldId id="450"/>
            <p14:sldId id="336"/>
            <p14:sldId id="339"/>
            <p14:sldId id="402"/>
            <p14:sldId id="338"/>
            <p14:sldId id="384"/>
            <p14:sldId id="377"/>
            <p14:sldId id="360"/>
          </p14:sldIdLst>
        </p14:section>
        <p14:section name="Hidden slides" id="{EC64A7D2-985D-42E5-8FF2-AB70909AB936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ffen Ulrich Schlömer" initials="SUS1" lastIdx="1" clrIdx="0"/>
  <p:cmAuthor id="1" name="Patrick Eickemeier" initials="PE" lastIdx="48" clrIdx="1"/>
  <p:cmAuthor id="2" name="Nemesis" initials="" lastIdx="0" clrIdx="2"/>
  <p:cmAuthor id="3" name="kadner" initials="SK" lastIdx="3" clrIdx="3"/>
  <p:cmAuthor id="4" name="Kay Schroeder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8AA1"/>
    <a:srgbClr val="6185B8"/>
    <a:srgbClr val="549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155" autoAdjust="0"/>
    <p:restoredTop sz="83452" autoAdjust="0"/>
  </p:normalViewPr>
  <p:slideViewPr>
    <p:cSldViewPr snapToObjects="1">
      <p:cViewPr>
        <p:scale>
          <a:sx n="90" d="100"/>
          <a:sy n="90" d="100"/>
        </p:scale>
        <p:origin x="-852" y="-72"/>
      </p:cViewPr>
      <p:guideLst>
        <p:guide orient="horz" pos="4201"/>
        <p:guide orient="horz" pos="935"/>
        <p:guide orient="horz" pos="3884"/>
        <p:guide pos="5577"/>
        <p:guide pos="250"/>
        <p:guide pos="8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432"/>
    </p:cViewPr>
  </p:sorterViewPr>
  <p:notesViewPr>
    <p:cSldViewPr>
      <p:cViewPr varScale="1">
        <p:scale>
          <a:sx n="67" d="100"/>
          <a:sy n="67" d="100"/>
        </p:scale>
        <p:origin x="-2748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WGIII AR5 international press conference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AC238E9-6B86-440A-8EE6-C98DD70D922B}" type="datetimeFigureOut">
              <a:rPr lang="en-GB"/>
              <a:pPr>
                <a:defRPr/>
              </a:pPr>
              <a:t>23/04/2015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0CB581B-3F93-46DD-BED1-20AA7D9F35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031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  <a:cs typeface="Calibri"/>
              </a:defRPr>
            </a:lvl1pPr>
          </a:lstStyle>
          <a:p>
            <a:r>
              <a:rPr lang="de-DE" dirty="0" smtClean="0"/>
              <a:t>WGIII AR5 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  <a:cs typeface="Calibri"/>
              </a:defRPr>
            </a:lvl1pPr>
          </a:lstStyle>
          <a:p>
            <a:fld id="{75859D04-FB15-4E35-B3A7-B28278670ACA}" type="datetimeFigureOut">
              <a:rPr lang="en-GB" smtClean="0"/>
              <a:pPr/>
              <a:t>23/04/2015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  <a:cs typeface="Calibri"/>
              </a:defRPr>
            </a:lvl1pPr>
          </a:lstStyle>
          <a:p>
            <a:fld id="{0F735F8D-0420-4D7D-8668-5EB35A4918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785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342900" indent="-342900" algn="l" defTabSz="914400" rtl="0" eaLnBrk="1" latinLnBrk="0" hangingPunct="1">
      <a:buFont typeface="+mj-lt"/>
      <a:buAutoNum type="arabicPeriod"/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defTabSz="914400" rtl="0" eaLnBrk="1" latinLnBrk="0" hangingPunct="1"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200150" indent="-285750" algn="l" defTabSz="914400" rtl="0" eaLnBrk="1" latinLnBrk="0" hangingPunct="1"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57350" indent="-285750" algn="l" defTabSz="914400" rtl="0" eaLnBrk="1" latinLnBrk="0" hangingPunct="1"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4550" indent="-285750" algn="l" defTabSz="914400" rtl="0" eaLnBrk="1" latinLnBrk="0" hangingPunct="1">
      <a:buFont typeface="Arial" panose="020B0604020202020204" pitchFamily="34" charset="0"/>
      <a:buChar char="•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816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43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43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42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strike="noStrik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68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 smtClean="0"/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68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112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66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916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GB" sz="16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indent="0">
              <a:buFont typeface="+mj-lt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0019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strike="noStrik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strike="noStrik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5130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0050" lvl="1" indent="0">
              <a:buFont typeface="Arial" panose="020B0604020202020204" pitchFamily="34" charset="0"/>
              <a:buNone/>
            </a:pPr>
            <a:endParaRPr lang="de-DE" baseline="0" dirty="0" smtClean="0"/>
          </a:p>
          <a:p>
            <a:pPr marL="685800" lvl="1" indent="-285750">
              <a:buFont typeface="Arial" panose="020B0604020202020204" pitchFamily="34" charset="0"/>
              <a:buChar char="•"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0641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de-DE" dirty="0" smtClean="0"/>
              <a:t>More more details, please visit mitigation2014.org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816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766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61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9" r="-1"/>
          <a:stretch/>
        </p:blipFill>
        <p:spPr>
          <a:xfrm flipV="1">
            <a:off x="0" y="4924008"/>
            <a:ext cx="3922912" cy="1097280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67513" y="5099042"/>
            <a:ext cx="3456416" cy="346182"/>
          </a:xfrm>
          <a:prstGeom prst="rect">
            <a:avLst/>
          </a:prstGeom>
        </p:spPr>
        <p:txBody>
          <a:bodyPr lIns="18000" tIns="18000" rIns="18000" bIns="18000"/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Calibri"/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467913" y="5445224"/>
            <a:ext cx="3456015" cy="360040"/>
          </a:xfrm>
          <a:prstGeom prst="rect">
            <a:avLst/>
          </a:prstGeom>
        </p:spPr>
        <p:txBody>
          <a:bodyPr lIns="18000" tIns="18000" rIns="18000" bIns="18000"/>
          <a:lstStyle>
            <a:lvl1pPr marL="0" indent="0" algn="l">
              <a:buFontTx/>
              <a:buNone/>
              <a:defRPr sz="1600">
                <a:solidFill>
                  <a:schemeClr val="bg1"/>
                </a:solidFill>
                <a:latin typeface="Calibri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Box 12"/>
          <p:cNvSpPr txBox="1">
            <a:spLocks noChangeArrowheads="1"/>
          </p:cNvSpPr>
          <p:nvPr userDrawn="1"/>
        </p:nvSpPr>
        <p:spPr bwMode="auto">
          <a:xfrm rot="16200000">
            <a:off x="8646640" y="5413758"/>
            <a:ext cx="792086" cy="1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" rIns="18000" bIns="180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600" dirty="0">
                <a:solidFill>
                  <a:srgbClr val="FFFFFF"/>
                </a:solidFill>
                <a:latin typeface="Calibri"/>
                <a:ea typeface="MS PGothic" pitchFamily="34" charset="-128"/>
                <a:cs typeface="Calibri"/>
              </a:rPr>
              <a:t>© </a:t>
            </a:r>
            <a:r>
              <a:rPr lang="en-GB" altLang="en-US" sz="600" dirty="0" smtClean="0">
                <a:solidFill>
                  <a:srgbClr val="FFFFFF"/>
                </a:solidFill>
                <a:latin typeface="Calibri"/>
                <a:ea typeface="MS PGothic" pitchFamily="34" charset="-128"/>
                <a:cs typeface="Calibri"/>
              </a:rPr>
              <a:t>Ocean/Corbis</a:t>
            </a:r>
            <a:r>
              <a:rPr lang="en-GB" altLang="en-US" sz="600" dirty="0" smtClean="0">
                <a:solidFill>
                  <a:srgbClr val="000000"/>
                </a:solidFill>
                <a:latin typeface="Calibri"/>
                <a:ea typeface="MS PGothic" pitchFamily="34" charset="-128"/>
                <a:cs typeface="Calibri"/>
              </a:rPr>
              <a:t> </a:t>
            </a:r>
            <a:endParaRPr lang="en-GB" altLang="en-US" sz="600" dirty="0">
              <a:solidFill>
                <a:srgbClr val="000000"/>
              </a:solidFill>
              <a:latin typeface="Calibri"/>
              <a:ea typeface="MS PGothic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215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68313" y="1772816"/>
            <a:ext cx="8424864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8313" y="1340769"/>
            <a:ext cx="8424864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Calibri"/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70170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28" r="3990" b="412"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324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28" r="3990" b="412"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4667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-7937" y="1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cs typeface="MS PGothic" pitchFamily="34" charset="-128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16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fld id="{46B5000B-066E-4146-9D4F-43221F944880}" type="slidenum">
              <a:rPr lang="de-DE">
                <a:solidFill>
                  <a:srgbClr val="C8DEF4">
                    <a:lumMod val="25000"/>
                  </a:srgbClr>
                </a:solidFill>
              </a:rPr>
              <a:pPr/>
              <a:t>‹#›</a:t>
            </a:fld>
            <a:endParaRPr lang="de-DE">
              <a:solidFill>
                <a:srgbClr val="C8DEF4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4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385175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l">
              <a:spcBef>
                <a:spcPts val="0"/>
              </a:spcBef>
              <a:buFontTx/>
              <a:buNone/>
              <a:defRPr sz="21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1663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1767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rgbClr val="5492CD"/>
              </a:buClr>
              <a:buSzPct val="125000"/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Calibri"/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Clr>
                <a:srgbClr val="5492CD"/>
              </a:buClr>
              <a:buSzPct val="100000"/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/>
              </a:defRPr>
            </a:lvl2pPr>
            <a:lvl3pPr>
              <a:defRPr sz="2000">
                <a:solidFill>
                  <a:schemeClr val="tx1"/>
                </a:solidFill>
                <a:latin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533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1341439"/>
            <a:ext cx="9142413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81235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68313" y="1772816"/>
            <a:ext cx="8424864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8313" y="1340769"/>
            <a:ext cx="8424864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Calibri"/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06624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rgbClr val="5492CD"/>
              </a:buClr>
              <a:buSzPct val="125000"/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Calibri"/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Clr>
                <a:srgbClr val="5492CD"/>
              </a:buClr>
              <a:buSzPct val="100000"/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/>
              </a:defRPr>
            </a:lvl2pPr>
            <a:lvl3pPr>
              <a:defRPr sz="2000">
                <a:solidFill>
                  <a:schemeClr val="tx1"/>
                </a:solidFill>
                <a:latin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376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28" r="3990" b="412"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6074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-7937" y="1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cs typeface="MS PGothic" pitchFamily="34" charset="-128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477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fld id="{46B5000B-066E-4146-9D4F-43221F944880}" type="slidenum">
              <a:rPr lang="de-DE">
                <a:solidFill>
                  <a:srgbClr val="C8DEF4">
                    <a:lumMod val="25000"/>
                  </a:srgbClr>
                </a:solidFill>
              </a:rPr>
              <a:pPr/>
              <a:t>‹#›</a:t>
            </a:fld>
            <a:endParaRPr lang="de-DE">
              <a:solidFill>
                <a:srgbClr val="C8DEF4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72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385175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l">
              <a:spcBef>
                <a:spcPts val="0"/>
              </a:spcBef>
              <a:buFontTx/>
              <a:buNone/>
              <a:defRPr sz="21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7765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085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rgbClr val="5492CD"/>
              </a:buClr>
              <a:buSzPct val="125000"/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Calibri"/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Clr>
                <a:srgbClr val="5492CD"/>
              </a:buClr>
              <a:buSzPct val="100000"/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/>
              </a:defRPr>
            </a:lvl2pPr>
            <a:lvl3pPr>
              <a:defRPr sz="2000">
                <a:solidFill>
                  <a:schemeClr val="tx1"/>
                </a:solidFill>
                <a:latin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200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1341439"/>
            <a:ext cx="9142413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70486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Subtitle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68313" y="1772816"/>
            <a:ext cx="8424864" cy="4104108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8313" y="1340769"/>
            <a:ext cx="8424864" cy="432073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  <a:latin typeface="Calibri"/>
              </a:defRPr>
            </a:lvl1pPr>
            <a:lvl2pPr marL="457200" indent="0">
              <a:buFontTx/>
              <a:buNone/>
              <a:defRPr sz="220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sz="220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sz="220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sz="2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25090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42-25508204_cover-image_large.jpg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91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28" r="3990" b="412"/>
          <a:stretch/>
        </p:blipFill>
        <p:spPr>
          <a:xfrm>
            <a:off x="0" y="0"/>
            <a:ext cx="9142413" cy="6858000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1146" y="0"/>
            <a:ext cx="9155145" cy="602128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1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741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385175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l">
              <a:spcBef>
                <a:spcPts val="0"/>
              </a:spcBef>
              <a:buFontTx/>
              <a:buNone/>
              <a:defRPr sz="21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7126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 userDrawn="1"/>
        </p:nvSpPr>
        <p:spPr bwMode="auto">
          <a:xfrm>
            <a:off x="-7937" y="1"/>
            <a:ext cx="9144001" cy="90488"/>
          </a:xfrm>
          <a:prstGeom prst="rect">
            <a:avLst/>
          </a:prstGeom>
          <a:solidFill>
            <a:srgbClr val="5492CD"/>
          </a:solidFill>
          <a:ln w="9525">
            <a:solidFill>
              <a:srgbClr val="4A7EBB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cs typeface="MS PGothic" pitchFamily="34" charset="-128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359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5000"/>
                  </a:schemeClr>
                </a:solidFill>
              </a:defRPr>
            </a:lvl1pPr>
          </a:lstStyle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5916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385175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 algn="l">
              <a:spcBef>
                <a:spcPts val="0"/>
              </a:spcBef>
              <a:buFontTx/>
              <a:buNone/>
              <a:defRPr sz="21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45269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Text in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  <a:solidFill>
            <a:schemeClr val="accent2"/>
          </a:solidFill>
          <a:effectLst/>
        </p:spPr>
        <p:txBody>
          <a:bodyPr lIns="18000" tIns="36000" rIns="18000" bIns="36000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tx1"/>
                </a:solidFill>
                <a:latin typeface="Calibri"/>
              </a:defRPr>
            </a:lvl1pPr>
            <a:lvl2pPr marL="180000" indent="0">
              <a:spcBef>
                <a:spcPts val="200"/>
              </a:spcBef>
              <a:buFontTx/>
              <a:buNone/>
              <a:defRPr sz="20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5" name="Bild 4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115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1341439"/>
            <a:ext cx="8424864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270000" indent="-270000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>
                <a:srgbClr val="5492CD"/>
              </a:buClr>
              <a:buSzPct val="125000"/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Calibri"/>
              </a:defRPr>
            </a:lvl1pPr>
            <a:lvl2pPr marL="540000" indent="-270000">
              <a:spcBef>
                <a:spcPts val="0"/>
              </a:spcBef>
              <a:spcAft>
                <a:spcPts val="900"/>
              </a:spcAft>
              <a:buClr>
                <a:srgbClr val="5492CD"/>
              </a:buClr>
              <a:buSzPct val="100000"/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/>
              </a:defRPr>
            </a:lvl2pPr>
            <a:lvl3pPr>
              <a:defRPr sz="2000">
                <a:solidFill>
                  <a:schemeClr val="tx1"/>
                </a:solidFill>
                <a:latin typeface="Calibri"/>
              </a:defRPr>
            </a:lvl3pPr>
            <a:lvl4pPr>
              <a:defRPr sz="1800">
                <a:solidFill>
                  <a:schemeClr val="tx1"/>
                </a:solidFill>
                <a:latin typeface="Calibri"/>
              </a:defRPr>
            </a:lvl4pPr>
            <a:lvl5pPr>
              <a:defRPr sz="1800">
                <a:solidFill>
                  <a:schemeClr val="tx1"/>
                </a:solidFill>
                <a:latin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271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1341439"/>
            <a:ext cx="9142413" cy="4535486"/>
          </a:xfrm>
          <a:prstGeom prst="rect">
            <a:avLst/>
          </a:prstGeom>
        </p:spPr>
        <p:txBody>
          <a:bodyPr lIns="18000" tIns="36000" rIns="18000" bIns="36000"/>
          <a:lstStyle>
            <a:lvl1pPr marL="0" indent="0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  <a:latin typeface="Calibri"/>
              </a:defRPr>
            </a:lvl1pPr>
            <a:lvl2pPr marL="4572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6" name="Bild 5" descr="b-bar2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/>
          <a:stretch/>
        </p:blipFill>
        <p:spPr>
          <a:xfrm>
            <a:off x="-7112" y="0"/>
            <a:ext cx="8860600" cy="1097280"/>
          </a:xfrm>
          <a:prstGeom prst="rect">
            <a:avLst/>
          </a:prstGeom>
        </p:spPr>
      </p:pic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  <a:prstGeom prst="rect">
            <a:avLst/>
          </a:prstGeom>
        </p:spPr>
        <p:txBody>
          <a:bodyPr lIns="0" tIns="0" rIns="0" bIns="82800" anchor="ctr"/>
          <a:lstStyle>
            <a:lvl1pPr algn="l">
              <a:defRPr sz="2400" b="1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83469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42-25508204_cover-image_large.jp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 b="341"/>
          <a:stretch/>
        </p:blipFill>
        <p:spPr>
          <a:xfrm>
            <a:off x="0" y="0"/>
            <a:ext cx="9155136" cy="6021288"/>
          </a:xfrm>
          <a:prstGeom prst="rect">
            <a:avLst/>
          </a:prstGeom>
        </p:spPr>
      </p:pic>
      <p:sp>
        <p:nvSpPr>
          <p:cNvPr id="3" name="Rechteck 2"/>
          <p:cNvSpPr/>
          <p:nvPr userDrawn="1"/>
        </p:nvSpPr>
        <p:spPr>
          <a:xfrm>
            <a:off x="0" y="0"/>
            <a:ext cx="9144000" cy="28696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</a:endParaRPr>
          </a:p>
        </p:txBody>
      </p:sp>
      <p:pic>
        <p:nvPicPr>
          <p:cNvPr id="103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4" y="6208714"/>
            <a:ext cx="7207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395536" y="6237313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III contribution to the IPCC Fifth Assessment Report</a:t>
            </a:r>
            <a:endParaRPr lang="en-GB" sz="11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Bild 10" descr="IPCC_blu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116633"/>
            <a:ext cx="3384377" cy="795033"/>
          </a:xfrm>
          <a:prstGeom prst="rect">
            <a:avLst/>
          </a:prstGeom>
        </p:spPr>
      </p:pic>
      <p:grpSp>
        <p:nvGrpSpPr>
          <p:cNvPr id="4" name="Gruppierung 3"/>
          <p:cNvGrpSpPr/>
          <p:nvPr userDrawn="1"/>
        </p:nvGrpSpPr>
        <p:grpSpPr>
          <a:xfrm>
            <a:off x="438832" y="1073090"/>
            <a:ext cx="4781240" cy="1124080"/>
            <a:chOff x="455575" y="1378165"/>
            <a:chExt cx="4756406" cy="1124080"/>
          </a:xfrm>
          <a:effectLst>
            <a:glow rad="863600">
              <a:schemeClr val="bg1">
                <a:alpha val="55000"/>
              </a:schemeClr>
            </a:glow>
          </a:effectLst>
        </p:grpSpPr>
        <p:sp>
          <p:nvSpPr>
            <p:cNvPr id="18" name="TextBox 17"/>
            <p:cNvSpPr txBox="1"/>
            <p:nvPr/>
          </p:nvSpPr>
          <p:spPr>
            <a:xfrm>
              <a:off x="455575" y="1378165"/>
              <a:ext cx="4756406" cy="651905"/>
            </a:xfrm>
            <a:prstGeom prst="rect">
              <a:avLst/>
            </a:prstGeom>
            <a:noFill/>
            <a:effectLst/>
          </p:spPr>
          <p:txBody>
            <a:bodyPr wrap="none" lIns="18000" tIns="18000" rIns="18000" bIns="18000" anchor="ctr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CH" sz="3900" b="1" i="0" spc="-100" dirty="0" smtClean="0">
                  <a:solidFill>
                    <a:schemeClr val="tx2"/>
                  </a:solidFill>
                  <a:effectLst/>
                  <a:latin typeface="Calibri"/>
                  <a:cs typeface="Calibri"/>
                </a:rPr>
                <a:t>CLIMATE CHANGE 2014</a:t>
              </a:r>
              <a:endParaRPr lang="en-GB" sz="3900" b="1" i="0" spc="-100" dirty="0">
                <a:solidFill>
                  <a:schemeClr val="tx2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544" y="2004229"/>
              <a:ext cx="4543007" cy="498016"/>
            </a:xfrm>
            <a:prstGeom prst="rect">
              <a:avLst/>
            </a:prstGeom>
            <a:noFill/>
            <a:effectLst/>
          </p:spPr>
          <p:txBody>
            <a:bodyPr wrap="none" lIns="18000" tIns="18000" rIns="18000" bIns="1800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CH" sz="2900" b="1" i="1" spc="-70" dirty="0" smtClean="0">
                  <a:solidFill>
                    <a:schemeClr val="tx2"/>
                  </a:solidFill>
                  <a:latin typeface="Calibri"/>
                  <a:cs typeface="Calibri"/>
                </a:rPr>
                <a:t>Mitigation of</a:t>
              </a:r>
              <a:r>
                <a:rPr lang="de-CH" sz="2900" b="1" i="1" spc="-70" baseline="0" dirty="0" smtClean="0">
                  <a:solidFill>
                    <a:schemeClr val="tx2"/>
                  </a:solidFill>
                  <a:latin typeface="Calibri"/>
                  <a:cs typeface="Calibri"/>
                </a:rPr>
                <a:t> Climate Change</a:t>
              </a:r>
              <a:endParaRPr lang="en-GB" sz="2900" b="1" i="1" spc="-70" dirty="0">
                <a:solidFill>
                  <a:schemeClr val="tx2"/>
                </a:solidFill>
                <a:latin typeface="Calibri"/>
                <a:cs typeface="Calibri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2" r:id="rId2"/>
    <p:sldLayoutId id="2147483693" r:id="rId3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 rot="10800000">
            <a:off x="-2" y="2636911"/>
            <a:ext cx="9142413" cy="3456383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3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latin typeface="Calibri"/>
            </a:endParaRPr>
          </a:p>
        </p:txBody>
      </p:sp>
      <p:pic>
        <p:nvPicPr>
          <p:cNvPr id="3075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18005"/>
            <a:ext cx="2943499" cy="45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647056" y="6093297"/>
            <a:ext cx="2160240" cy="764703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r>
              <a:rPr lang="de-DE" sz="1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III contribution to the IPCC Fifth Assessment Report</a:t>
            </a:r>
            <a:endParaRPr lang="en-GB" sz="1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 vert="horz" lIns="91440" tIns="0" rIns="36000" bIns="360000" rtlCol="0" anchor="ctr"/>
          <a:lstStyle>
            <a:lvl1pPr algn="r">
              <a:defRPr sz="11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fld id="{46B5000B-066E-4146-9D4F-43221F944880}" type="slidenum">
              <a:rPr lang="de-DE"/>
              <a:pPr/>
              <a:t>‹#›</a:t>
            </a:fld>
            <a:endParaRPr lang="de-DE"/>
          </a:p>
        </p:txBody>
      </p:sp>
      <p:cxnSp>
        <p:nvCxnSpPr>
          <p:cNvPr id="4" name="Gerade Verbindung 3"/>
          <p:cNvCxnSpPr/>
          <p:nvPr userDrawn="1"/>
        </p:nvCxnSpPr>
        <p:spPr>
          <a:xfrm>
            <a:off x="503040" y="6372000"/>
            <a:ext cx="0" cy="48600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712" r:id="rId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 rot="10800000">
            <a:off x="-2" y="2636911"/>
            <a:ext cx="9142413" cy="3456383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3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075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18005"/>
            <a:ext cx="2943499" cy="45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647056" y="6093297"/>
            <a:ext cx="2160240" cy="764703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r>
              <a:rPr lang="de-DE" sz="1000" dirty="0" smtClean="0">
                <a:solidFill>
                  <a:srgbClr val="478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III contribution to the IPCC Fifth Assessment Report</a:t>
            </a:r>
            <a:endParaRPr lang="en-GB" sz="1000" dirty="0">
              <a:solidFill>
                <a:srgbClr val="4780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 vert="horz" lIns="91440" tIns="0" rIns="36000" bIns="360000" rtlCol="0" anchor="ctr"/>
          <a:lstStyle>
            <a:lvl1pPr algn="r">
              <a:defRPr sz="11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cxnSp>
        <p:nvCxnSpPr>
          <p:cNvPr id="4" name="Gerade Verbindung 3"/>
          <p:cNvCxnSpPr/>
          <p:nvPr userDrawn="1"/>
        </p:nvCxnSpPr>
        <p:spPr>
          <a:xfrm>
            <a:off x="503040" y="6372000"/>
            <a:ext cx="0" cy="48600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42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 rot="10800000">
            <a:off x="-2" y="2636911"/>
            <a:ext cx="9142413" cy="3456383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3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075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18005"/>
            <a:ext cx="2943499" cy="45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647056" y="6093297"/>
            <a:ext cx="2160240" cy="764703"/>
          </a:xfrm>
          <a:prstGeom prst="rect">
            <a:avLst/>
          </a:prstGeom>
          <a:noFill/>
        </p:spPr>
        <p:txBody>
          <a:bodyPr wrap="square" lIns="0" rtlCol="0" anchor="ctr" anchorCtr="0">
            <a:noAutofit/>
          </a:bodyPr>
          <a:lstStyle/>
          <a:p>
            <a:r>
              <a:rPr lang="de-DE" sz="1000" dirty="0" smtClean="0">
                <a:solidFill>
                  <a:srgbClr val="4780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III contribution to the IPCC Fifth Assessment Report</a:t>
            </a:r>
            <a:endParaRPr lang="en-GB" sz="1000" dirty="0">
              <a:solidFill>
                <a:srgbClr val="4780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0" y="6309320"/>
            <a:ext cx="431032" cy="548680"/>
          </a:xfrm>
          <a:prstGeom prst="rect">
            <a:avLst/>
          </a:prstGeom>
        </p:spPr>
        <p:txBody>
          <a:bodyPr vert="horz" lIns="91440" tIns="0" rIns="36000" bIns="360000" rtlCol="0" anchor="ctr"/>
          <a:lstStyle>
            <a:lvl1pPr algn="r">
              <a:defRPr sz="1100" b="1" i="0">
                <a:solidFill>
                  <a:schemeClr val="tx2"/>
                </a:solidFill>
                <a:latin typeface="Calibri"/>
                <a:cs typeface="Calibri"/>
              </a:defRPr>
            </a:lvl1pPr>
          </a:lstStyle>
          <a:p>
            <a:fld id="{46B5000B-066E-4146-9D4F-43221F944880}" type="slidenum">
              <a:rPr lang="de-DE">
                <a:solidFill>
                  <a:srgbClr val="4780C1"/>
                </a:solidFill>
              </a:rPr>
              <a:pPr/>
              <a:t>‹#›</a:t>
            </a:fld>
            <a:endParaRPr lang="de-DE">
              <a:solidFill>
                <a:srgbClr val="4780C1"/>
              </a:solidFill>
            </a:endParaRPr>
          </a:p>
        </p:txBody>
      </p:sp>
      <p:cxnSp>
        <p:nvCxnSpPr>
          <p:cNvPr id="4" name="Gerade Verbindung 3"/>
          <p:cNvCxnSpPr/>
          <p:nvPr userDrawn="1"/>
        </p:nvCxnSpPr>
        <p:spPr>
          <a:xfrm>
            <a:off x="503040" y="6372000"/>
            <a:ext cx="0" cy="48600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33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dirty="0" smtClean="0"/>
              <a:t>Name</a:t>
            </a:r>
            <a:endParaRPr lang="de-DE" sz="20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600" smtClean="0"/>
              <a:t>Role</a:t>
            </a:r>
            <a:endParaRPr lang="de-DE" sz="1600" dirty="0"/>
          </a:p>
        </p:txBody>
      </p:sp>
      <p:sp>
        <p:nvSpPr>
          <p:cNvPr id="2" name="Textfeld 1"/>
          <p:cNvSpPr txBox="1"/>
          <p:nvPr/>
        </p:nvSpPr>
        <p:spPr>
          <a:xfrm>
            <a:off x="395536" y="2391271"/>
            <a:ext cx="1323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i="1" smtClean="0">
                <a:solidFill>
                  <a:srgbClr val="6185B8"/>
                </a:solidFill>
                <a:latin typeface="Calibri"/>
                <a:cs typeface="Calibri"/>
              </a:rPr>
              <a:t>Titel XYZ</a:t>
            </a:r>
            <a:endParaRPr lang="de-DE" sz="2400" i="1" dirty="0">
              <a:solidFill>
                <a:srgbClr val="6185B8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90" y="1491911"/>
            <a:ext cx="8453398" cy="4265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GHG emissions rise with growth in GDP and population.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6804248" y="2132856"/>
            <a:ext cx="892661" cy="1728192"/>
          </a:xfrm>
          <a:prstGeom prst="ellipse">
            <a:avLst/>
          </a:prstGeom>
          <a:noFill/>
          <a:ln w="57150" cmpd="sng">
            <a:solidFill>
              <a:srgbClr val="7F7F7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724128" y="3068960"/>
            <a:ext cx="936104" cy="288032"/>
          </a:xfrm>
          <a:prstGeom prst="straightConnector1">
            <a:avLst/>
          </a:prstGeom>
          <a:ln w="57150" cmpd="sng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10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7236296" y="5800270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SPM.3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29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90" y="1491911"/>
            <a:ext cx="8453398" cy="4265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long-standing trend of decarbonization has reversed.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6804248" y="1988840"/>
            <a:ext cx="892661" cy="591811"/>
          </a:xfrm>
          <a:prstGeom prst="ellipse">
            <a:avLst/>
          </a:prstGeom>
          <a:noFill/>
          <a:ln w="57150" cmpd="sng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38100" cmpd="sng">
                <a:solidFill>
                  <a:schemeClr val="tx1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724128" y="2580651"/>
            <a:ext cx="1152128" cy="2576541"/>
          </a:xfrm>
          <a:prstGeom prst="straightConnector1">
            <a:avLst/>
          </a:prstGeom>
          <a:ln w="57150" cmpd="sng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11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7236296" y="5800270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SPM.3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2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07504" y="1484784"/>
            <a:ext cx="9036496" cy="2232818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Limiting warming involves substantial technological, economic and institutional challenges.</a:t>
            </a:r>
            <a:endParaRPr lang="en-US" sz="3200" b="1" dirty="0">
              <a:solidFill>
                <a:schemeClr val="bg1"/>
              </a:solidFill>
              <a:effectLst>
                <a:outerShdw blurRad="428625" dist="88900" dir="5400000" algn="tl" rotWithShape="0">
                  <a:srgbClr val="000000">
                    <a:alpha val="80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13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4" y="1412776"/>
            <a:ext cx="8354718" cy="4270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4248" y="5800270"/>
            <a:ext cx="2016224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WGII AR5 Figure 19.4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97360"/>
          </a:xfrm>
        </p:spPr>
        <p:txBody>
          <a:bodyPr/>
          <a:lstStyle/>
          <a:p>
            <a:r>
              <a:rPr lang="en-US" dirty="0" smtClean="0"/>
              <a:t>Without </a:t>
            </a:r>
            <a:r>
              <a:rPr lang="en-US" dirty="0"/>
              <a:t>additional mitigation, global mean surface temperature is projected to increase by 3.7 to 4.8°C over the 21</a:t>
            </a:r>
            <a:r>
              <a:rPr lang="en-US" baseline="30000" dirty="0"/>
              <a:t>st</a:t>
            </a:r>
            <a:r>
              <a:rPr lang="en-US" dirty="0"/>
              <a:t> century.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300547" y="2132856"/>
            <a:ext cx="4248472" cy="648072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Stabilization of atmospheric GHG concentrations requires moving away from business as usual.</a:t>
            </a:r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14</a:t>
            </a:fld>
            <a:endParaRPr lang="de-DE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5" y="1391229"/>
            <a:ext cx="8688279" cy="4482371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7308304" y="5800270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SPM.4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5550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9" y="1391230"/>
            <a:ext cx="8688276" cy="4482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Lower ambition mitigation goals require similar reductions of GHG emissions.</a:t>
            </a:r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15</a:t>
            </a:fld>
            <a:endParaRPr lang="de-DE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702777" y="3194704"/>
            <a:ext cx="14061" cy="106285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 16" descr="circle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4311290"/>
            <a:ext cx="557870" cy="557870"/>
          </a:xfrm>
          <a:prstGeom prst="rect">
            <a:avLst/>
          </a:prstGeom>
        </p:spPr>
      </p:pic>
      <p:cxnSp>
        <p:nvCxnSpPr>
          <p:cNvPr id="16" name="Straight Arrow Connector 5"/>
          <p:cNvCxnSpPr/>
          <p:nvPr/>
        </p:nvCxnSpPr>
        <p:spPr>
          <a:xfrm>
            <a:off x="8716838" y="3212976"/>
            <a:ext cx="0" cy="15121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Bild 19" descr="circle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4796960"/>
            <a:ext cx="576448" cy="576448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>
          <a:xfrm>
            <a:off x="7308304" y="5800270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</a:t>
            </a:r>
            <a:r>
              <a:rPr lang="de-DE" sz="1200" dirty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SPM.4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654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involves substantial </a:t>
            </a:r>
            <a:r>
              <a:rPr lang="en-US" dirty="0" err="1" smtClean="0"/>
              <a:t>upscaling</a:t>
            </a:r>
            <a:r>
              <a:rPr lang="en-US" dirty="0" smtClean="0"/>
              <a:t> of low-carbon energy.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16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0" y="1495935"/>
            <a:ext cx="8401562" cy="4246787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7236296" y="5805264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</a:t>
            </a:r>
            <a:r>
              <a:rPr lang="de-DE" sz="1200" dirty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SPM.4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involves substantial </a:t>
            </a:r>
            <a:r>
              <a:rPr lang="en-US" dirty="0" err="1"/>
              <a:t>upscaling</a:t>
            </a:r>
            <a:r>
              <a:rPr lang="en-US" dirty="0"/>
              <a:t> of low-carbon energy.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17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33" y="1495935"/>
            <a:ext cx="8401560" cy="4246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6296" y="5805264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</a:t>
            </a:r>
            <a:r>
              <a:rPr lang="de-DE" sz="1200" dirty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SPM.4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923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Many scenarios make it at </a:t>
            </a:r>
            <a:r>
              <a:rPr lang="en-US" dirty="0"/>
              <a:t>least </a:t>
            </a:r>
            <a:r>
              <a:rPr lang="en-US" i="1" dirty="0"/>
              <a:t>about as likely as not </a:t>
            </a:r>
            <a:r>
              <a:rPr lang="en-US" dirty="0"/>
              <a:t>that </a:t>
            </a:r>
            <a:r>
              <a:rPr lang="en-US" dirty="0" smtClean="0"/>
              <a:t>warming will </a:t>
            </a:r>
            <a:r>
              <a:rPr lang="en-US" dirty="0"/>
              <a:t>remain below </a:t>
            </a:r>
            <a:r>
              <a:rPr lang="en-US" dirty="0" smtClean="0"/>
              <a:t>2°C </a:t>
            </a:r>
            <a:r>
              <a:rPr lang="en-US" dirty="0"/>
              <a:t>relative to pre-industrial </a:t>
            </a:r>
            <a:r>
              <a:rPr lang="en-US" dirty="0" smtClean="0"/>
              <a:t>levels.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18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6177"/>
            <a:ext cx="8397737" cy="4266306"/>
          </a:xfrm>
          <a:prstGeom prst="rect">
            <a:avLst/>
          </a:prstGeom>
        </p:spPr>
      </p:pic>
      <p:pic>
        <p:nvPicPr>
          <p:cNvPr id="5" name="Bild 4" descr="acti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792" y="3861048"/>
            <a:ext cx="2350008" cy="749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2240" y="5805264"/>
            <a:ext cx="2088232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SPM.5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1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Still, between 2030 and 2050, emissions would have to be reduced at an unprecedented rate...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19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6177"/>
            <a:ext cx="8397735" cy="4266305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6732240" y="5805264"/>
            <a:ext cx="2088232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SPM.5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98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ung 31"/>
          <p:cNvGrpSpPr/>
          <p:nvPr/>
        </p:nvGrpSpPr>
        <p:grpSpPr>
          <a:xfrm>
            <a:off x="395536" y="1412776"/>
            <a:ext cx="4536504" cy="458233"/>
            <a:chOff x="827584" y="1484784"/>
            <a:chExt cx="4536504" cy="504056"/>
          </a:xfrm>
          <a:effectLst>
            <a:outerShdw blurRad="330200" dist="215900" dir="960000" algn="tl" rotWithShape="0">
              <a:srgbClr val="000000">
                <a:alpha val="57000"/>
              </a:srgbClr>
            </a:outerShdw>
          </a:effectLst>
        </p:grpSpPr>
        <p:sp>
          <p:nvSpPr>
            <p:cNvPr id="5" name="Rechteck 4"/>
            <p:cNvSpPr/>
            <p:nvPr/>
          </p:nvSpPr>
          <p:spPr>
            <a:xfrm>
              <a:off x="827584" y="1484784"/>
              <a:ext cx="4536504" cy="50405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2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98893" y="1503896"/>
              <a:ext cx="3636616" cy="484944"/>
            </a:xfrm>
            <a:prstGeom prst="rect">
              <a:avLst/>
            </a:prstGeom>
            <a:noFill/>
          </p:spPr>
          <p:txBody>
            <a:bodyPr wrap="square" lIns="18000" tIns="18000" rIns="18000" bIns="18000" rtlCol="0" anchor="ctr" anchorCtr="0"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de-DE" sz="2300" b="1" dirty="0" smtClean="0">
                  <a:solidFill>
                    <a:schemeClr val="bg1"/>
                  </a:solidFill>
                  <a:latin typeface="Calibri"/>
                  <a:cs typeface="Calibri"/>
                </a:rPr>
                <a:t>1 Summary for Policymakers</a:t>
              </a:r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467544" y="1968184"/>
            <a:ext cx="4392488" cy="458234"/>
            <a:chOff x="899592" y="2019618"/>
            <a:chExt cx="4392488" cy="504057"/>
          </a:xfrm>
          <a:effectLst>
            <a:outerShdw blurRad="330200" dist="215900" dir="960000" algn="tl" rotWithShape="0">
              <a:srgbClr val="000000">
                <a:alpha val="57000"/>
              </a:srgbClr>
            </a:outerShdw>
          </a:effectLst>
        </p:grpSpPr>
        <p:sp>
          <p:nvSpPr>
            <p:cNvPr id="16" name="Rechteck 15"/>
            <p:cNvSpPr/>
            <p:nvPr/>
          </p:nvSpPr>
          <p:spPr>
            <a:xfrm>
              <a:off x="1691680" y="2019619"/>
              <a:ext cx="3600400" cy="50405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/>
              </a:endParaRPr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899592" y="2019618"/>
              <a:ext cx="3635917" cy="504056"/>
            </a:xfrm>
            <a:prstGeom prst="rect">
              <a:avLst/>
            </a:prstGeom>
            <a:noFill/>
          </p:spPr>
          <p:txBody>
            <a:bodyPr wrap="square" lIns="18000" tIns="18000" rIns="18000" bIns="18000" rtlCol="0" anchor="ctr" anchorCtr="0"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de-DE" sz="2300" b="1" dirty="0">
                  <a:solidFill>
                    <a:srgbClr val="FFFFFF"/>
                  </a:solidFill>
                  <a:latin typeface="Calibri"/>
                  <a:cs typeface="Calibri"/>
                </a:rPr>
                <a:t>1 Technical Summary</a:t>
              </a:r>
            </a:p>
          </p:txBody>
        </p:sp>
      </p:grpSp>
      <p:grpSp>
        <p:nvGrpSpPr>
          <p:cNvPr id="34" name="Gruppierung 33"/>
          <p:cNvGrpSpPr/>
          <p:nvPr/>
        </p:nvGrpSpPr>
        <p:grpSpPr>
          <a:xfrm>
            <a:off x="467544" y="2523594"/>
            <a:ext cx="4392488" cy="458233"/>
            <a:chOff x="899592" y="2554454"/>
            <a:chExt cx="4392488" cy="504056"/>
          </a:xfrm>
          <a:effectLst>
            <a:outerShdw blurRad="330200" dist="215900" dir="960000" algn="tl" rotWithShape="0">
              <a:srgbClr val="000000">
                <a:alpha val="57000"/>
              </a:srgbClr>
            </a:outerShdw>
          </a:effectLst>
        </p:grpSpPr>
        <p:sp>
          <p:nvSpPr>
            <p:cNvPr id="17" name="Rechteck 16"/>
            <p:cNvSpPr/>
            <p:nvPr/>
          </p:nvSpPr>
          <p:spPr>
            <a:xfrm>
              <a:off x="2843808" y="2554454"/>
              <a:ext cx="2448272" cy="504056"/>
            </a:xfrm>
            <a:prstGeom prst="rect">
              <a:avLst/>
            </a:prstGeom>
            <a:solidFill>
              <a:srgbClr val="4780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/>
              </a:endParaRP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899592" y="2554454"/>
              <a:ext cx="3635917" cy="504056"/>
            </a:xfrm>
            <a:prstGeom prst="rect">
              <a:avLst/>
            </a:prstGeom>
            <a:noFill/>
          </p:spPr>
          <p:txBody>
            <a:bodyPr wrap="square" lIns="18000" tIns="18000" rIns="18000" bIns="18000" rtlCol="0" anchor="ctr" anchorCtr="0"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de-DE" sz="2300" b="1" dirty="0">
                  <a:solidFill>
                    <a:srgbClr val="FFFFFF"/>
                  </a:solidFill>
                  <a:latin typeface="Calibri"/>
                  <a:cs typeface="Calibri"/>
                </a:rPr>
                <a:t>16 Chapters</a:t>
              </a:r>
            </a:p>
          </p:txBody>
        </p:sp>
      </p:grpSp>
      <p:grpSp>
        <p:nvGrpSpPr>
          <p:cNvPr id="35" name="Gruppierung 34"/>
          <p:cNvGrpSpPr/>
          <p:nvPr/>
        </p:nvGrpSpPr>
        <p:grpSpPr>
          <a:xfrm>
            <a:off x="451174" y="3079002"/>
            <a:ext cx="4408858" cy="458234"/>
            <a:chOff x="883222" y="3089289"/>
            <a:chExt cx="4408858" cy="504057"/>
          </a:xfrm>
          <a:effectLst>
            <a:outerShdw blurRad="330200" dist="215900" dir="960000" algn="tl" rotWithShape="0">
              <a:srgbClr val="000000">
                <a:alpha val="57000"/>
              </a:srgbClr>
            </a:outerShdw>
          </a:effectLst>
        </p:grpSpPr>
        <p:sp>
          <p:nvSpPr>
            <p:cNvPr id="18" name="Rechteck 17"/>
            <p:cNvSpPr/>
            <p:nvPr/>
          </p:nvSpPr>
          <p:spPr>
            <a:xfrm>
              <a:off x="2771800" y="3089289"/>
              <a:ext cx="2520280" cy="504056"/>
            </a:xfrm>
            <a:prstGeom prst="rect">
              <a:avLst/>
            </a:prstGeom>
            <a:solidFill>
              <a:srgbClr val="4780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/>
              </a:endParaRPr>
            </a:p>
          </p:txBody>
        </p:sp>
        <p:sp>
          <p:nvSpPr>
            <p:cNvPr id="10" name="TextBox 5"/>
            <p:cNvSpPr txBox="1"/>
            <p:nvPr/>
          </p:nvSpPr>
          <p:spPr>
            <a:xfrm>
              <a:off x="883222" y="3089860"/>
              <a:ext cx="3635917" cy="503486"/>
            </a:xfrm>
            <a:prstGeom prst="rect">
              <a:avLst/>
            </a:prstGeom>
            <a:noFill/>
          </p:spPr>
          <p:txBody>
            <a:bodyPr wrap="square" lIns="18000" tIns="18000" rIns="18000" bIns="18000" rtlCol="0" anchor="ctr" anchorCtr="0"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de-DE" sz="2300" b="1" dirty="0">
                  <a:solidFill>
                    <a:srgbClr val="FFFFFF"/>
                  </a:solidFill>
                  <a:latin typeface="Calibri"/>
                  <a:cs typeface="Calibri"/>
                </a:rPr>
                <a:t>235 Authors</a:t>
              </a:r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467544" y="3634439"/>
            <a:ext cx="4464496" cy="458751"/>
            <a:chOff x="899592" y="3624125"/>
            <a:chExt cx="4464496" cy="504626"/>
          </a:xfrm>
          <a:effectLst>
            <a:outerShdw blurRad="330200" dist="215900" dir="960000" algn="tl" rotWithShape="0">
              <a:srgbClr val="000000">
                <a:alpha val="57000"/>
              </a:srgbClr>
            </a:outerShdw>
          </a:effectLst>
        </p:grpSpPr>
        <p:sp>
          <p:nvSpPr>
            <p:cNvPr id="19" name="Rechteck 18"/>
            <p:cNvSpPr/>
            <p:nvPr/>
          </p:nvSpPr>
          <p:spPr>
            <a:xfrm>
              <a:off x="2483768" y="3624125"/>
              <a:ext cx="2880320" cy="504056"/>
            </a:xfrm>
            <a:prstGeom prst="rect">
              <a:avLst/>
            </a:prstGeom>
            <a:solidFill>
              <a:srgbClr val="4780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/>
              </a:endParaRPr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899592" y="3624126"/>
              <a:ext cx="3635917" cy="504625"/>
            </a:xfrm>
            <a:prstGeom prst="rect">
              <a:avLst/>
            </a:prstGeom>
            <a:noFill/>
          </p:spPr>
          <p:txBody>
            <a:bodyPr wrap="square" lIns="18000" tIns="18000" rIns="18000" bIns="18000" rtlCol="0" anchor="ctr" anchorCtr="0"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de-DE" sz="23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800+ </a:t>
              </a:r>
              <a:r>
                <a:rPr lang="de-DE" sz="2300" b="1" dirty="0">
                  <a:solidFill>
                    <a:srgbClr val="FFFFFF"/>
                  </a:solidFill>
                  <a:latin typeface="Calibri"/>
                  <a:cs typeface="Calibri"/>
                </a:rPr>
                <a:t>Reviewers</a:t>
              </a:r>
            </a:p>
          </p:txBody>
        </p:sp>
      </p:grpSp>
      <p:grpSp>
        <p:nvGrpSpPr>
          <p:cNvPr id="37" name="Gruppierung 36"/>
          <p:cNvGrpSpPr/>
          <p:nvPr/>
        </p:nvGrpSpPr>
        <p:grpSpPr>
          <a:xfrm>
            <a:off x="467544" y="4190392"/>
            <a:ext cx="4392488" cy="458233"/>
            <a:chOff x="899592" y="4159530"/>
            <a:chExt cx="4392488" cy="504056"/>
          </a:xfrm>
          <a:effectLst>
            <a:outerShdw blurRad="330200" dist="215900" dir="960000" algn="tl" rotWithShape="0">
              <a:srgbClr val="000000">
                <a:alpha val="57000"/>
              </a:srgbClr>
            </a:outerShdw>
          </a:effectLst>
        </p:grpSpPr>
        <p:sp>
          <p:nvSpPr>
            <p:cNvPr id="20" name="Rechteck 19"/>
            <p:cNvSpPr/>
            <p:nvPr/>
          </p:nvSpPr>
          <p:spPr>
            <a:xfrm>
              <a:off x="1979712" y="4159530"/>
              <a:ext cx="3312368" cy="504056"/>
            </a:xfrm>
            <a:prstGeom prst="rect">
              <a:avLst/>
            </a:prstGeom>
            <a:solidFill>
              <a:srgbClr val="4780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899592" y="4159530"/>
              <a:ext cx="3635917" cy="484943"/>
            </a:xfrm>
            <a:prstGeom prst="rect">
              <a:avLst/>
            </a:prstGeom>
            <a:noFill/>
          </p:spPr>
          <p:txBody>
            <a:bodyPr wrap="square" lIns="18000" tIns="18000" rIns="18000" bIns="18000" rtlCol="0" anchor="ctr" anchorCtr="0"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de-DE" sz="23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Close </a:t>
              </a:r>
              <a:r>
                <a:rPr lang="de-DE" sz="2300" b="1" dirty="0" err="1" smtClean="0">
                  <a:solidFill>
                    <a:srgbClr val="FFFFFF"/>
                  </a:solidFill>
                  <a:latin typeface="Calibri"/>
                  <a:cs typeface="Calibri"/>
                </a:rPr>
                <a:t>to</a:t>
              </a:r>
              <a:r>
                <a:rPr lang="de-DE" sz="23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 1500 </a:t>
              </a:r>
              <a:r>
                <a:rPr lang="de-DE" sz="2300" b="1" dirty="0" err="1" smtClean="0">
                  <a:solidFill>
                    <a:srgbClr val="FFFFFF"/>
                  </a:solidFill>
                  <a:latin typeface="Calibri"/>
                  <a:cs typeface="Calibri"/>
                </a:rPr>
                <a:t>pages</a:t>
              </a:r>
              <a:endParaRPr lang="de-DE" sz="2300" b="1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8" name="Gruppierung 37"/>
          <p:cNvGrpSpPr/>
          <p:nvPr/>
        </p:nvGrpSpPr>
        <p:grpSpPr>
          <a:xfrm>
            <a:off x="467544" y="4745801"/>
            <a:ext cx="4392488" cy="458233"/>
            <a:chOff x="899592" y="4694365"/>
            <a:chExt cx="4392488" cy="504056"/>
          </a:xfrm>
          <a:effectLst>
            <a:outerShdw blurRad="330200" dist="215900" dir="960000" algn="tl" rotWithShape="0">
              <a:srgbClr val="000000">
                <a:alpha val="57000"/>
              </a:srgbClr>
            </a:outerShdw>
          </a:effectLst>
        </p:grpSpPr>
        <p:sp>
          <p:nvSpPr>
            <p:cNvPr id="21" name="Rechteck 20"/>
            <p:cNvSpPr/>
            <p:nvPr/>
          </p:nvSpPr>
          <p:spPr>
            <a:xfrm>
              <a:off x="1115616" y="4694365"/>
              <a:ext cx="4176464" cy="504056"/>
            </a:xfrm>
            <a:prstGeom prst="rect">
              <a:avLst/>
            </a:prstGeom>
            <a:solidFill>
              <a:srgbClr val="4780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/>
              </a:endParaRPr>
            </a:p>
          </p:txBody>
        </p:sp>
        <p:sp>
          <p:nvSpPr>
            <p:cNvPr id="14" name="TextBox 5"/>
            <p:cNvSpPr txBox="1"/>
            <p:nvPr/>
          </p:nvSpPr>
          <p:spPr>
            <a:xfrm>
              <a:off x="899592" y="4694365"/>
              <a:ext cx="3635917" cy="484943"/>
            </a:xfrm>
            <a:prstGeom prst="rect">
              <a:avLst/>
            </a:prstGeom>
            <a:noFill/>
          </p:spPr>
          <p:txBody>
            <a:bodyPr wrap="square" lIns="18000" tIns="18000" rIns="18000" bIns="18000" rtlCol="0" anchor="ctr" anchorCtr="0"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de-DE" sz="2300" b="1" dirty="0">
                  <a:solidFill>
                    <a:srgbClr val="FFFFFF"/>
                  </a:solidFill>
                  <a:latin typeface="Calibri"/>
                  <a:cs typeface="Calibri"/>
                </a:rPr>
                <a:t>Close to 10,000 references</a:t>
              </a:r>
            </a:p>
          </p:txBody>
        </p:sp>
      </p:grpSp>
      <p:grpSp>
        <p:nvGrpSpPr>
          <p:cNvPr id="39" name="Gruppierung 38"/>
          <p:cNvGrpSpPr/>
          <p:nvPr/>
        </p:nvGrpSpPr>
        <p:grpSpPr>
          <a:xfrm>
            <a:off x="395536" y="5301208"/>
            <a:ext cx="4320480" cy="458233"/>
            <a:chOff x="827584" y="5229200"/>
            <a:chExt cx="4320480" cy="504056"/>
          </a:xfrm>
          <a:effectLst>
            <a:outerShdw blurRad="330200" dist="215900" dir="960000" algn="tl" rotWithShape="0">
              <a:srgbClr val="000000">
                <a:alpha val="57000"/>
              </a:srgbClr>
            </a:outerShdw>
          </a:effectLst>
        </p:grpSpPr>
        <p:sp>
          <p:nvSpPr>
            <p:cNvPr id="22" name="Rechteck 21"/>
            <p:cNvSpPr/>
            <p:nvPr/>
          </p:nvSpPr>
          <p:spPr>
            <a:xfrm>
              <a:off x="827584" y="5229200"/>
              <a:ext cx="4320480" cy="504056"/>
            </a:xfrm>
            <a:prstGeom prst="rect">
              <a:avLst/>
            </a:prstGeom>
            <a:solidFill>
              <a:srgbClr val="4780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Calibri"/>
              </a:endParaRPr>
            </a:p>
          </p:txBody>
        </p:sp>
        <p:sp>
          <p:nvSpPr>
            <p:cNvPr id="13" name="TextBox 5"/>
            <p:cNvSpPr txBox="1"/>
            <p:nvPr/>
          </p:nvSpPr>
          <p:spPr>
            <a:xfrm>
              <a:off x="899592" y="5229200"/>
              <a:ext cx="3635917" cy="484943"/>
            </a:xfrm>
            <a:prstGeom prst="rect">
              <a:avLst/>
            </a:prstGeom>
            <a:noFill/>
          </p:spPr>
          <p:txBody>
            <a:bodyPr wrap="square" lIns="18000" tIns="18000" rIns="18000" bIns="18000" rtlCol="0" anchor="ctr" anchorCtr="0">
              <a:noAutofit/>
            </a:bodyPr>
            <a:lstStyle/>
            <a:p>
              <a:pPr algn="r">
                <a:lnSpc>
                  <a:spcPct val="80000"/>
                </a:lnSpc>
              </a:pPr>
              <a:r>
                <a:rPr lang="de-DE" sz="2300" b="1" dirty="0">
                  <a:solidFill>
                    <a:srgbClr val="FFFFFF"/>
                  </a:solidFill>
                  <a:latin typeface="Calibri"/>
                  <a:cs typeface="Calibri"/>
                </a:rPr>
                <a:t>More than 38,000 comments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IPCC reports are the result of extensive work of many scientists from around the world.</a:t>
            </a:r>
            <a:endParaRPr lang="en-GB" sz="2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2</a:t>
            </a:fld>
            <a:endParaRPr lang="de-D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7" t="891" r="1053" b="-1"/>
          <a:stretch/>
        </p:blipFill>
        <p:spPr>
          <a:xfrm>
            <a:off x="4427984" y="954927"/>
            <a:ext cx="3751132" cy="5138369"/>
          </a:xfrm>
          <a:prstGeom prst="rect">
            <a:avLst/>
          </a:prstGeom>
          <a:ln w="19050" cmpd="sng">
            <a:solidFill>
              <a:schemeClr val="bg1"/>
            </a:solidFill>
          </a:ln>
          <a:effectLst>
            <a:outerShdw blurRad="193675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33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4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1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600"/>
                            </p:stCondLst>
                            <p:childTnLst>
                              <p:par>
                                <p:cTn id="50" presetID="1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...implying a rapid scale-up of low-carbon energy.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20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6177"/>
            <a:ext cx="8397733" cy="4266303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6732240" y="5805264"/>
            <a:ext cx="2088232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SPM.5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20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Delaying emissions reductions increases the difficulty and narrows the options for mitigation.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21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99"/>
          <a:stretch/>
        </p:blipFill>
        <p:spPr>
          <a:xfrm>
            <a:off x="395536" y="1486177"/>
            <a:ext cx="2947739" cy="4266302"/>
          </a:xfrm>
          <a:prstGeom prst="rect">
            <a:avLst/>
          </a:prstGeom>
        </p:spPr>
      </p:pic>
      <p:pic>
        <p:nvPicPr>
          <p:cNvPr id="10" name="Bild 9" descr="acti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792" y="3861048"/>
            <a:ext cx="2350008" cy="749808"/>
          </a:xfrm>
          <a:prstGeom prst="rect">
            <a:avLst/>
          </a:prstGeom>
        </p:spPr>
      </p:pic>
      <p:pic>
        <p:nvPicPr>
          <p:cNvPr id="4" name="Bild 3" descr="mitigatio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792" y="2031120"/>
            <a:ext cx="2350008" cy="749808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6732240" y="5805264"/>
            <a:ext cx="2088232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SPM.5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032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Delaying emissions reductions increases the difficulty and narrows the options for mitigation.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22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6177"/>
            <a:ext cx="8397729" cy="4266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2240" y="5805264"/>
            <a:ext cx="2088232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SPM.5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5"/>
          <p:cNvCxnSpPr/>
          <p:nvPr/>
        </p:nvCxnSpPr>
        <p:spPr>
          <a:xfrm>
            <a:off x="4572000" y="3717032"/>
            <a:ext cx="216024" cy="360039"/>
          </a:xfrm>
          <a:prstGeom prst="straightConnector1">
            <a:avLst/>
          </a:prstGeom>
          <a:ln w="57150" cmpd="sng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786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Delaying emissions reductions increases the difficulty and narrows the options for mitigation.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23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6177"/>
            <a:ext cx="8397727" cy="42663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191635" y="3163569"/>
            <a:ext cx="576064" cy="526054"/>
          </a:xfrm>
          <a:prstGeom prst="ellipse">
            <a:avLst/>
          </a:prstGeom>
          <a:noFill/>
          <a:ln w="57150" cmpd="sng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38100" cmpd="sng">
                <a:solidFill>
                  <a:schemeClr val="tx1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579151" y="3118970"/>
            <a:ext cx="576064" cy="526054"/>
          </a:xfrm>
          <a:prstGeom prst="ellipse">
            <a:avLst/>
          </a:prstGeom>
          <a:noFill/>
          <a:ln w="57150" cmpd="sng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38100" cmpd="sng">
                <a:solidFill>
                  <a:schemeClr val="tx1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516216" y="1844824"/>
            <a:ext cx="2520280" cy="1440160"/>
          </a:xfrm>
          <a:prstGeom prst="ellipse">
            <a:avLst/>
          </a:prstGeom>
          <a:noFill/>
          <a:ln w="57150" cmpd="sng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38100" cmpd="sng">
                <a:solidFill>
                  <a:schemeClr val="tx1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17" y="3111088"/>
            <a:ext cx="4713692" cy="1380344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6732240" y="5805264"/>
            <a:ext cx="2088232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SPM.5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237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-27384"/>
            <a:ext cx="12313367" cy="692626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452759" y="2060848"/>
            <a:ext cx="8238482" cy="2232818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Mitigation cost estimates vary, but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global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GDP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growth may not be strongly affected.</a:t>
            </a:r>
            <a:endParaRPr lang="en-US" sz="3600" b="1" dirty="0">
              <a:solidFill>
                <a:schemeClr val="bg1"/>
              </a:solidFill>
              <a:effectLst>
                <a:outerShdw blurRad="428625" dist="88900" dir="5400000" algn="tl" rotWithShape="0">
                  <a:srgbClr val="000000">
                    <a:alpha val="80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455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costs rise with </a:t>
            </a:r>
            <a:r>
              <a:rPr lang="en-GB" dirty="0" smtClean="0"/>
              <a:t>the ambition </a:t>
            </a:r>
            <a:r>
              <a:rPr lang="en-GB" dirty="0"/>
              <a:t>of </a:t>
            </a:r>
            <a:r>
              <a:rPr lang="en-GB" dirty="0" smtClean="0"/>
              <a:t>the mitigation goal.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25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0" y="1539632"/>
            <a:ext cx="8242458" cy="41593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4288" y="5805264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Table SPM.2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587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Technological limitations can </a:t>
            </a:r>
            <a:r>
              <a:rPr lang="en-US" dirty="0" smtClean="0"/>
              <a:t>increase mitigation costs.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26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1523394"/>
            <a:ext cx="8397722" cy="4191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2280" y="5805264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6.24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761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can result in </a:t>
            </a:r>
            <a:r>
              <a:rPr lang="en-US" dirty="0" smtClean="0"/>
              <a:t>co-benefits </a:t>
            </a:r>
            <a:r>
              <a:rPr lang="en-US" dirty="0"/>
              <a:t>for human health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other societal goals.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27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5" y="1556633"/>
            <a:ext cx="8118256" cy="4125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8184" y="5728262"/>
            <a:ext cx="2232248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Figures SPM.6 and 12.23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 mitigation </a:t>
            </a:r>
            <a:r>
              <a:rPr lang="en-US" dirty="0"/>
              <a:t>can result in </a:t>
            </a:r>
            <a:r>
              <a:rPr lang="en-US" dirty="0" smtClean="0"/>
              <a:t>co-benefits </a:t>
            </a:r>
            <a:r>
              <a:rPr lang="en-US" dirty="0"/>
              <a:t>for human health </a:t>
            </a:r>
            <a:r>
              <a:rPr lang="en-US" dirty="0" smtClean="0"/>
              <a:t>and </a:t>
            </a:r>
            <a:r>
              <a:rPr lang="en-US" dirty="0"/>
              <a:t>other societal goals.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28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5" y="1556633"/>
            <a:ext cx="8118256" cy="4125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8184" y="5728262"/>
            <a:ext cx="2232248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Figures SPM.6 and 12.23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84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1" y="-27384"/>
            <a:ext cx="12313360" cy="692626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07504" y="2060848"/>
            <a:ext cx="9036496" cy="2232818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Low stabilization scenarios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depend on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a full decarbonization of energy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supply.</a:t>
            </a:r>
            <a:endParaRPr lang="en-US" sz="3600" b="1" dirty="0">
              <a:solidFill>
                <a:schemeClr val="bg1"/>
              </a:solidFill>
              <a:effectLst>
                <a:outerShdw blurRad="428625" dist="88900" dir="5400000" algn="tl" rotWithShape="0">
                  <a:srgbClr val="000000">
                    <a:alpha val="80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2958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721" y="-27384"/>
            <a:ext cx="12309481" cy="692626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07504" y="2060848"/>
            <a:ext cx="9036496" cy="2232818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Climate change is a global commons problem that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requires international cooperation and coordination across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scales.</a:t>
            </a:r>
            <a:endParaRPr lang="en-US" sz="3600" b="1" dirty="0">
              <a:solidFill>
                <a:schemeClr val="bg1"/>
              </a:solidFill>
              <a:effectLst>
                <a:outerShdw blurRad="428625" dist="88900" dir="5400000" algn="tl" rotWithShape="0">
                  <a:srgbClr val="000000">
                    <a:alpha val="80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 rot="16200000">
            <a:off x="8646640" y="5413758"/>
            <a:ext cx="792086" cy="1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" rIns="18000" bIns="1800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600" dirty="0">
                <a:solidFill>
                  <a:srgbClr val="FFFFFF"/>
                </a:solidFill>
                <a:latin typeface="Calibri"/>
                <a:ea typeface="MS PGothic" pitchFamily="34" charset="-128"/>
                <a:cs typeface="Calibri"/>
              </a:rPr>
              <a:t>© </a:t>
            </a:r>
            <a:r>
              <a:rPr lang="en-GB" altLang="en-US" sz="600" dirty="0" smtClean="0">
                <a:solidFill>
                  <a:srgbClr val="FFFFFF"/>
                </a:solidFill>
                <a:latin typeface="Calibri"/>
                <a:ea typeface="MS PGothic" pitchFamily="34" charset="-128"/>
                <a:cs typeface="Calibri"/>
              </a:rPr>
              <a:t>ESA/NASA</a:t>
            </a:r>
            <a:endParaRPr lang="en-GB" altLang="en-US" sz="600" dirty="0">
              <a:solidFill>
                <a:srgbClr val="000000"/>
              </a:solidFill>
              <a:latin typeface="Calibri"/>
              <a:ea typeface="MS PGothic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22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scenarios suggest rising GHG emissions in all sectors, except for CO</a:t>
            </a:r>
            <a:r>
              <a:rPr lang="en-US" baseline="-25000" dirty="0"/>
              <a:t>2</a:t>
            </a:r>
            <a:r>
              <a:rPr lang="en-US" dirty="0"/>
              <a:t> emissions </a:t>
            </a:r>
            <a:r>
              <a:rPr lang="en-US" dirty="0" smtClean="0"/>
              <a:t>from the </a:t>
            </a:r>
            <a:r>
              <a:rPr lang="en-US" dirty="0"/>
              <a:t>land‐use </a:t>
            </a:r>
            <a:r>
              <a:rPr lang="en-US" dirty="0" smtClean="0"/>
              <a:t>sector.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30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8" y="1592004"/>
            <a:ext cx="8383768" cy="4068385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7236296" y="5728262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TS.15</a:t>
            </a:r>
          </a:p>
        </p:txBody>
      </p:sp>
    </p:spTree>
    <p:extLst>
      <p:ext uri="{BB962C8B-B14F-4D97-AF65-F5344CB8AC3E}">
        <p14:creationId xmlns:p14="http://schemas.microsoft.com/office/powerpoint/2010/main" val="350940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requires changes throughout the economy. Systemic approaches </a:t>
            </a:r>
            <a:r>
              <a:rPr lang="en-US" dirty="0" smtClean="0"/>
              <a:t>are </a:t>
            </a:r>
            <a:r>
              <a:rPr lang="en-US" dirty="0"/>
              <a:t>expected to be most </a:t>
            </a:r>
            <a:r>
              <a:rPr lang="en-US" dirty="0" smtClean="0"/>
              <a:t>effective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31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9" y="1585136"/>
            <a:ext cx="8383766" cy="4068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6296" y="5728262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TS.17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 efforts </a:t>
            </a:r>
            <a:r>
              <a:rPr lang="en-US" dirty="0"/>
              <a:t>in one sector determine </a:t>
            </a:r>
            <a:r>
              <a:rPr lang="en-US" dirty="0" smtClean="0"/>
              <a:t>efforts </a:t>
            </a:r>
            <a:r>
              <a:rPr lang="en-US" dirty="0"/>
              <a:t>in others.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32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9" y="1585136"/>
            <a:ext cx="8383766" cy="4068384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7236296" y="5728262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TS.17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15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Decarbonization of energy supply is a key requirement </a:t>
            </a:r>
            <a:r>
              <a:rPr lang="en-US" dirty="0" smtClean="0"/>
              <a:t>for limiting warming to 2°C.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33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8" y="1494191"/>
            <a:ext cx="8383768" cy="4250277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7236296" y="5733256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7.11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56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demand reductions can provide flexibility, hedge against risks, avoid lock-in and provide co-benefits.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34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8" y="1494190"/>
            <a:ext cx="8383768" cy="42502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6296" y="5733256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7.11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19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Reducing energy demand through efficiency enhancements and behavioural changes </a:t>
            </a:r>
            <a:r>
              <a:rPr lang="en-GB" dirty="0" smtClean="0"/>
              <a:t>is a </a:t>
            </a:r>
            <a:r>
              <a:rPr lang="en-GB" dirty="0"/>
              <a:t>key mitigation </a:t>
            </a:r>
            <a:r>
              <a:rPr lang="en-GB" dirty="0" smtClean="0"/>
              <a:t>strategy. 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35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8" y="1493268"/>
            <a:ext cx="7672307" cy="4252122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6876256" y="5800270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SPM.8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451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Reducing energy demand through efficiency enhancements and behavioural changes are a key mitigation </a:t>
            </a:r>
            <a:r>
              <a:rPr lang="en-GB" dirty="0" smtClean="0"/>
              <a:t>strategy. 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36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8" y="1493268"/>
            <a:ext cx="7672307" cy="42521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76256" y="5800270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SPM.8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5848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 smtClean="0"/>
              <a:pPr/>
              <a:t>37</a:t>
            </a:fld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1" y="-27384"/>
            <a:ext cx="12313360" cy="692626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452759" y="2060848"/>
            <a:ext cx="8238482" cy="2232818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The wide-scale application of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best-practice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low-GHG technologies could lead to substantial emission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reductions.</a:t>
            </a:r>
            <a:endParaRPr lang="en-US" sz="3600" b="1" dirty="0">
              <a:solidFill>
                <a:schemeClr val="bg1"/>
              </a:solidFill>
              <a:effectLst>
                <a:outerShdw blurRad="428625" dist="88900" dir="5400000" algn="tl" rotWithShape="0">
                  <a:srgbClr val="000000">
                    <a:alpha val="80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6157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80920" cy="1097360"/>
          </a:xfrm>
        </p:spPr>
        <p:txBody>
          <a:bodyPr/>
          <a:lstStyle/>
          <a:p>
            <a:r>
              <a:rPr lang="en-GB" dirty="0" smtClean="0"/>
              <a:t>Examples from electricity generation: Low emission technologies exist, but emissions are reduced to different degrees.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38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40" y="1531739"/>
            <a:ext cx="7963712" cy="3976834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7164288" y="5733256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7.7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4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370616" cy="1097360"/>
          </a:xfrm>
        </p:spPr>
        <p:txBody>
          <a:bodyPr/>
          <a:lstStyle/>
          <a:p>
            <a:r>
              <a:rPr lang="en-US" dirty="0"/>
              <a:t>Due to </a:t>
            </a:r>
            <a:r>
              <a:rPr lang="en-US" dirty="0" smtClean="0"/>
              <a:t>cost </a:t>
            </a:r>
            <a:r>
              <a:rPr lang="en-US" dirty="0"/>
              <a:t>decline, </a:t>
            </a:r>
            <a:r>
              <a:rPr lang="en-US" dirty="0" smtClean="0"/>
              <a:t>renewable energy technologies are becoming economical solutions in </a:t>
            </a:r>
            <a:r>
              <a:rPr lang="en-US" dirty="0"/>
              <a:t>an increasing number of </a:t>
            </a:r>
            <a:r>
              <a:rPr lang="en-US" dirty="0" smtClean="0"/>
              <a:t>countries.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39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9" y="1531738"/>
            <a:ext cx="7963712" cy="39768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4288" y="5733256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7.7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1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far more carbon in the ground than emitted in any baseline scenario.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4</a:t>
            </a:fld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11" y="1340768"/>
            <a:ext cx="8381639" cy="43516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4248" y="5800270"/>
            <a:ext cx="2016224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SRREN Figure 1.7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3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 from transport</a:t>
            </a:r>
            <a:r>
              <a:rPr lang="en-GB" dirty="0"/>
              <a:t>: </a:t>
            </a:r>
            <a:r>
              <a:rPr lang="en-GB" dirty="0" smtClean="0"/>
              <a:t>Several </a:t>
            </a:r>
            <a:r>
              <a:rPr lang="en-GB" dirty="0"/>
              <a:t>strategies exist to reduce emissions from transportation.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40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18" y="1470796"/>
            <a:ext cx="7715071" cy="3933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2280" y="5733256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TS.21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0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Private costs of reducing emissions in transport vary widely. Societal costs remain uncertain.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41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18" y="1470796"/>
            <a:ext cx="7715071" cy="3933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2280" y="5733256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TS.21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51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 smtClean="0"/>
              <a:pPr/>
              <a:t>42</a:t>
            </a:fld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3" y="-27384"/>
            <a:ext cx="12313365" cy="692626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07504" y="2060848"/>
            <a:ext cx="9036496" cy="2232818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Effective mitigation will not be achieved if individual agents advance their own interests independently.</a:t>
            </a:r>
          </a:p>
        </p:txBody>
      </p:sp>
    </p:spTree>
    <p:extLst>
      <p:ext uri="{BB962C8B-B14F-4D97-AF65-F5344CB8AC3E}">
        <p14:creationId xmlns:p14="http://schemas.microsoft.com/office/powerpoint/2010/main" val="11638779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Substantial reductions in emissions </a:t>
            </a:r>
            <a:r>
              <a:rPr lang="en-US" dirty="0" smtClean="0"/>
              <a:t>require significant</a:t>
            </a:r>
            <a:br>
              <a:rPr lang="en-US" dirty="0" smtClean="0"/>
            </a:br>
            <a:r>
              <a:rPr lang="en-US" dirty="0" smtClean="0"/>
              <a:t>changes </a:t>
            </a:r>
            <a:r>
              <a:rPr lang="en-US" dirty="0"/>
              <a:t>in investment </a:t>
            </a:r>
            <a:r>
              <a:rPr lang="en-US" dirty="0" smtClean="0"/>
              <a:t>patterns and appropriate policies.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43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5" y="1489641"/>
            <a:ext cx="8108735" cy="4146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2280" y="5733256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</a:t>
            </a:r>
            <a:r>
              <a:rPr lang="de-DE" sz="1200" baseline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SPM.9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5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has been a considerable increase in national and sub-national mitigation policies since AR4.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44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0" y="1507281"/>
            <a:ext cx="8207040" cy="4153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4208" y="5733256"/>
            <a:ext cx="2232248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Figures 15.1 and 13.3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321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Sector-specific policies have been more widely used than economy-wide policies.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45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5" y="1486069"/>
            <a:ext cx="8145910" cy="4153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6296" y="5733256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10.15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769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</a:t>
            </a:r>
            <a:r>
              <a:rPr lang="en-US"/>
              <a:t>mitigation </a:t>
            </a:r>
            <a:r>
              <a:rPr lang="en-US" smtClean="0"/>
              <a:t>requires </a:t>
            </a:r>
            <a:r>
              <a:rPr lang="en-US" dirty="0"/>
              <a:t>international cooperation across scales.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46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89" y="1255985"/>
            <a:ext cx="4714365" cy="4569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4288" y="5733256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13.1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914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cooperation can focus on the ends or means and vary in the degree </a:t>
            </a:r>
            <a:r>
              <a:rPr lang="en-US" dirty="0"/>
              <a:t>of </a:t>
            </a:r>
            <a:r>
              <a:rPr lang="en-US" dirty="0" smtClean="0"/>
              <a:t>centralization.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47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3" y="1486069"/>
            <a:ext cx="8231714" cy="4153966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7308304" y="5733256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13.2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91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mitigation will not be achieved if individual agents advance their own interests independently.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48</a:t>
            </a:fld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3" y="1486069"/>
            <a:ext cx="8231714" cy="4153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8304" y="5733256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13.2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416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6874" y="5230361"/>
            <a:ext cx="36710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>
                <a:solidFill>
                  <a:schemeClr val="bg1"/>
                </a:solidFill>
                <a:latin typeface="Calibri"/>
                <a:cs typeface="Calibri"/>
              </a:rPr>
              <a:t>www.mitigation2014.org</a:t>
            </a:r>
          </a:p>
        </p:txBody>
      </p:sp>
    </p:spTree>
    <p:extLst>
      <p:ext uri="{BB962C8B-B14F-4D97-AF65-F5344CB8AC3E}">
        <p14:creationId xmlns:p14="http://schemas.microsoft.com/office/powerpoint/2010/main" val="15248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xmlns:p14="http://schemas.microsoft.com/office/powerpoint/2010/main"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-27384"/>
            <a:ext cx="12313367" cy="692626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07504" y="2060848"/>
            <a:ext cx="9036496" cy="2232818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428625" dist="88900" dir="5400000" algn="tl" rotWithShape="0">
                    <a:srgbClr val="000000">
                      <a:alpha val="80000"/>
                    </a:srgbClr>
                  </a:outerShdw>
                </a:effectLst>
                <a:latin typeface="Calibri"/>
                <a:cs typeface="Calibri"/>
              </a:rPr>
              <a:t>GHG emissions growth has accelerated despite reduction efforts.</a:t>
            </a:r>
          </a:p>
        </p:txBody>
      </p:sp>
    </p:spTree>
    <p:extLst>
      <p:ext uri="{BB962C8B-B14F-4D97-AF65-F5344CB8AC3E}">
        <p14:creationId xmlns:p14="http://schemas.microsoft.com/office/powerpoint/2010/main" val="4027532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GHG emissions growth between 2000 and 2010 has been larger than in the previous three decades.</a:t>
            </a:r>
            <a:endParaRPr lang="en-GB" sz="2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6</a:t>
            </a:fld>
            <a:endParaRPr lang="de-DE"/>
          </a:p>
        </p:txBody>
      </p:sp>
      <p:pic>
        <p:nvPicPr>
          <p:cNvPr id="17" name="Bild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2" y="1483022"/>
            <a:ext cx="8438188" cy="428668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843808" y="2636912"/>
            <a:ext cx="864096" cy="432048"/>
          </a:xfrm>
          <a:prstGeom prst="ellipse">
            <a:avLst/>
          </a:prstGeom>
          <a:noFill/>
          <a:ln w="5715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/>
          <p:cNvSpPr/>
          <p:nvPr/>
        </p:nvSpPr>
        <p:spPr>
          <a:xfrm>
            <a:off x="5724128" y="1894530"/>
            <a:ext cx="864096" cy="432048"/>
          </a:xfrm>
          <a:prstGeom prst="ellipse">
            <a:avLst/>
          </a:prstGeom>
          <a:noFill/>
          <a:ln w="57150" cmpd="sng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6372200" y="1412776"/>
            <a:ext cx="2548584" cy="592317"/>
          </a:xfrm>
          <a:prstGeom prst="ellipse">
            <a:avLst/>
          </a:prstGeom>
          <a:noFill/>
          <a:ln w="57150" cmpd="sng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/>
          <p:cNvSpPr/>
          <p:nvPr/>
        </p:nvSpPr>
        <p:spPr>
          <a:xfrm>
            <a:off x="6793097" y="4176484"/>
            <a:ext cx="2049240" cy="648072"/>
          </a:xfrm>
          <a:prstGeom prst="ellipse">
            <a:avLst/>
          </a:prstGeom>
          <a:noFill/>
          <a:ln w="57150" cmpd="sng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7236296" y="5800270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SPM.1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5" grpId="0" animBg="1"/>
      <p:bldP spid="5" grpId="1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0" y="1484784"/>
            <a:ext cx="8443862" cy="4282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About </a:t>
            </a:r>
            <a:r>
              <a:rPr lang="en-GB" sz="2400" dirty="0"/>
              <a:t>half of </a:t>
            </a:r>
            <a:r>
              <a:rPr lang="en-GB" sz="2400" dirty="0" smtClean="0"/>
              <a:t>the cumulative </a:t>
            </a:r>
            <a:r>
              <a:rPr lang="en-GB" sz="2400" dirty="0"/>
              <a:t>anthropogenic CO</a:t>
            </a:r>
            <a:r>
              <a:rPr lang="en-GB" sz="2400" baseline="-25000" dirty="0"/>
              <a:t>2</a:t>
            </a:r>
            <a:r>
              <a:rPr lang="en-GB" sz="2400" dirty="0"/>
              <a:t> emissions between 1750 and 2010 have </a:t>
            </a:r>
            <a:r>
              <a:rPr lang="en-GB" sz="2400" dirty="0" smtClean="0"/>
              <a:t>occurred in the last 40 years.</a:t>
            </a:r>
            <a:endParaRPr lang="en-GB" sz="24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7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7236296" y="5800270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5.3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60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patterns of GHG emissions are shifting along with changes in the world economy.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8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7236296" y="5800270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1.6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498615"/>
            <a:ext cx="8457952" cy="4241429"/>
          </a:xfrm>
          <a:prstGeom prst="rect">
            <a:avLst/>
          </a:prstGeom>
        </p:spPr>
      </p:pic>
      <p:pic>
        <p:nvPicPr>
          <p:cNvPr id="4" name="Bild 3" descr="overla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50" y="1340768"/>
            <a:ext cx="931325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76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patterns of GHG emissions are shifting along with changes in the world economy.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5000B-066E-4146-9D4F-43221F944880}" type="slidenum">
              <a:rPr lang="de-DE"/>
              <a:pPr/>
              <a:t>9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7236296" y="5800270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solidFill>
                  <a:srgbClr val="6185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Figure 1.6</a:t>
            </a:r>
            <a:endParaRPr lang="en-GB" sz="1200" baseline="0" dirty="0" smtClean="0">
              <a:solidFill>
                <a:srgbClr val="6185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498615"/>
            <a:ext cx="8457952" cy="4241429"/>
          </a:xfrm>
          <a:prstGeom prst="rect">
            <a:avLst/>
          </a:prstGeom>
        </p:spPr>
      </p:pic>
      <p:pic>
        <p:nvPicPr>
          <p:cNvPr id="9" name="Bild 8" descr="overla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50" y="1340768"/>
            <a:ext cx="931325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46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GIAR5_PresentationTemplate_Final">
  <a:themeElements>
    <a:clrScheme name="IPCC_ColourPalette">
      <a:dk1>
        <a:srgbClr val="000000"/>
      </a:dk1>
      <a:lt1>
        <a:srgbClr val="FFFFFF"/>
      </a:lt1>
      <a:dk2>
        <a:srgbClr val="5492CD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SlideMaster">
  <a:themeElements>
    <a:clrScheme name="Benutzerdefiniert 9">
      <a:dk1>
        <a:srgbClr val="000000"/>
      </a:dk1>
      <a:lt1>
        <a:srgbClr val="FFFFFF"/>
      </a:lt1>
      <a:dk2>
        <a:srgbClr val="4780C1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18000" tIns="18000" rIns="18000" bIns="18000" rtlCol="0">
        <a:spAutoFit/>
      </a:bodyPr>
      <a:lstStyle>
        <a:defPPr>
          <a:defRPr sz="2000" baseline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PresentationSlideMaster">
  <a:themeElements>
    <a:clrScheme name="Benutzerdefiniert 9">
      <a:dk1>
        <a:srgbClr val="000000"/>
      </a:dk1>
      <a:lt1>
        <a:srgbClr val="FFFFFF"/>
      </a:lt1>
      <a:dk2>
        <a:srgbClr val="4780C1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18000" tIns="18000" rIns="18000" bIns="18000" rtlCol="0">
        <a:spAutoFit/>
      </a:bodyPr>
      <a:lstStyle>
        <a:defPPr>
          <a:defRPr sz="2000" baseline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2_PresentationSlideMaster">
  <a:themeElements>
    <a:clrScheme name="Benutzerdefiniert 9">
      <a:dk1>
        <a:srgbClr val="000000"/>
      </a:dk1>
      <a:lt1>
        <a:srgbClr val="FFFFFF"/>
      </a:lt1>
      <a:dk2>
        <a:srgbClr val="4780C1"/>
      </a:dk2>
      <a:lt2>
        <a:srgbClr val="990002"/>
      </a:lt2>
      <a:accent1>
        <a:srgbClr val="7F7F7F"/>
      </a:accent1>
      <a:accent2>
        <a:srgbClr val="C8DEF4"/>
      </a:accent2>
      <a:accent3>
        <a:srgbClr val="E1C0BC"/>
      </a:accent3>
      <a:accent4>
        <a:srgbClr val="E8D4B2"/>
      </a:accent4>
      <a:accent5>
        <a:srgbClr val="C47900"/>
      </a:accent5>
      <a:accent6>
        <a:srgbClr val="EF550F"/>
      </a:accent6>
      <a:hlink>
        <a:srgbClr val="0000FF"/>
      </a:hlink>
      <a:folHlink>
        <a:srgbClr val="800080"/>
      </a:folHlink>
    </a:clrScheme>
    <a:fontScheme name="IPCC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18000" tIns="18000" rIns="18000" bIns="18000" rtlCol="0">
        <a:spAutoFit/>
      </a:bodyPr>
      <a:lstStyle>
        <a:defPPr>
          <a:defRPr sz="2000" baseline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WGIAR5_PresentationTemplate_Final</Template>
  <TotalTime>165</TotalTime>
  <Words>943</Words>
  <Application>Microsoft Office PowerPoint</Application>
  <PresentationFormat>On-screen Show (4:3)</PresentationFormat>
  <Paragraphs>198</Paragraphs>
  <Slides>49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WGIAR5_PresentationTemplate_Final</vt:lpstr>
      <vt:lpstr>PresentationSlideMaster</vt:lpstr>
      <vt:lpstr>1_PresentationSlideMaster</vt:lpstr>
      <vt:lpstr>2_PresentationSlideMaster</vt:lpstr>
      <vt:lpstr>PowerPoint Presentation</vt:lpstr>
      <vt:lpstr>IPCC reports are the result of extensive work of many scientists from around the world.</vt:lpstr>
      <vt:lpstr>PowerPoint Presentation</vt:lpstr>
      <vt:lpstr>There is far more carbon in the ground than emitted in any baseline scenario.</vt:lpstr>
      <vt:lpstr>PowerPoint Presentation</vt:lpstr>
      <vt:lpstr>GHG emissions growth between 2000 and 2010 has been larger than in the previous three decades.</vt:lpstr>
      <vt:lpstr>About half of the cumulative anthropogenic CO2 emissions between 1750 and 2010 have occurred in the last 40 years.</vt:lpstr>
      <vt:lpstr>Regional patterns of GHG emissions are shifting along with changes in the world economy.</vt:lpstr>
      <vt:lpstr>Regional patterns of GHG emissions are shifting along with changes in the world economy.</vt:lpstr>
      <vt:lpstr>GHG emissions rise with growth in GDP and population.</vt:lpstr>
      <vt:lpstr>The long-standing trend of decarbonization has reversed.</vt:lpstr>
      <vt:lpstr>PowerPoint Presentation</vt:lpstr>
      <vt:lpstr>Without additional mitigation, global mean surface temperature is projected to increase by 3.7 to 4.8°C over the 21st century.</vt:lpstr>
      <vt:lpstr>Stabilization of atmospheric GHG concentrations requires moving away from business as usual.</vt:lpstr>
      <vt:lpstr>Lower ambition mitigation goals require similar reductions of GHG emissions.</vt:lpstr>
      <vt:lpstr>Mitigation involves substantial upscaling of low-carbon energy.</vt:lpstr>
      <vt:lpstr>Mitigation involves substantial upscaling of low-carbon energy.</vt:lpstr>
      <vt:lpstr>Many scenarios make it at least about as likely as not that warming will remain below 2°C relative to pre-industrial levels.</vt:lpstr>
      <vt:lpstr>Still, between 2030 and 2050, emissions would have to be reduced at an unprecedented rate...</vt:lpstr>
      <vt:lpstr>...implying a rapid scale-up of low-carbon energy.</vt:lpstr>
      <vt:lpstr>Delaying emissions reductions increases the difficulty and narrows the options for mitigation.</vt:lpstr>
      <vt:lpstr>Delaying emissions reductions increases the difficulty and narrows the options for mitigation.</vt:lpstr>
      <vt:lpstr>Delaying emissions reductions increases the difficulty and narrows the options for mitigation.</vt:lpstr>
      <vt:lpstr>PowerPoint Presentation</vt:lpstr>
      <vt:lpstr>Global costs rise with the ambition of the mitigation goal.</vt:lpstr>
      <vt:lpstr>Technological limitations can increase mitigation costs.</vt:lpstr>
      <vt:lpstr>Mitigation can result in co-benefits for human health  and other societal goals.</vt:lpstr>
      <vt:lpstr>Climate change mitigation can result in co-benefits for human health and other societal goals.</vt:lpstr>
      <vt:lpstr>PowerPoint Presentation</vt:lpstr>
      <vt:lpstr>Baseline scenarios suggest rising GHG emissions in all sectors, except for CO2 emissions from the land‐use sector.</vt:lpstr>
      <vt:lpstr>Mitigation requires changes throughout the economy. Systemic approaches are expected to be most effective.</vt:lpstr>
      <vt:lpstr>Mitigation efforts in one sector determine efforts in others.</vt:lpstr>
      <vt:lpstr>Decarbonization of energy supply is a key requirement for limiting warming to 2°C.</vt:lpstr>
      <vt:lpstr>Energy demand reductions can provide flexibility, hedge against risks, avoid lock-in and provide co-benefits.</vt:lpstr>
      <vt:lpstr>Reducing energy demand through efficiency enhancements and behavioural changes is a key mitigation strategy. </vt:lpstr>
      <vt:lpstr>Reducing energy demand through efficiency enhancements and behavioural changes are a key mitigation strategy. </vt:lpstr>
      <vt:lpstr>PowerPoint Presentation</vt:lpstr>
      <vt:lpstr>Examples from electricity generation: Low emission technologies exist, but emissions are reduced to different degrees.</vt:lpstr>
      <vt:lpstr>Due to cost decline, renewable energy technologies are becoming economical solutions in an increasing number of countries.</vt:lpstr>
      <vt:lpstr>Examples from transport: Several strategies exist to reduce emissions from transportation.</vt:lpstr>
      <vt:lpstr>Private costs of reducing emissions in transport vary widely. Societal costs remain uncertain.</vt:lpstr>
      <vt:lpstr>PowerPoint Presentation</vt:lpstr>
      <vt:lpstr>Substantial reductions in emissions require significant changes in investment patterns and appropriate policies.</vt:lpstr>
      <vt:lpstr>There has been a considerable increase in national and sub-national mitigation policies since AR4.</vt:lpstr>
      <vt:lpstr>Sector-specific policies have been more widely used than economy-wide policies.</vt:lpstr>
      <vt:lpstr>Climate change mitigation requires international cooperation across scales.</vt:lpstr>
      <vt:lpstr>International cooperation can focus on the ends or means and vary in the degree of centralization.</vt:lpstr>
      <vt:lpstr>Effective mitigation will not be achieved if individual agents advance their own interests independently.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Steffen Brunner</dc:creator>
  <cp:lastModifiedBy>Patrick Eickemeier</cp:lastModifiedBy>
  <cp:revision>584</cp:revision>
  <dcterms:created xsi:type="dcterms:W3CDTF">2014-03-26T10:57:28Z</dcterms:created>
  <dcterms:modified xsi:type="dcterms:W3CDTF">2015-04-23T11:45:10Z</dcterms:modified>
</cp:coreProperties>
</file>